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316" r:id="rId5"/>
    <p:sldId id="324" r:id="rId6"/>
    <p:sldId id="317" r:id="rId7"/>
    <p:sldId id="325" r:id="rId8"/>
    <p:sldId id="319" r:id="rId9"/>
    <p:sldId id="318" r:id="rId10"/>
    <p:sldId id="331" r:id="rId11"/>
    <p:sldId id="333" r:id="rId12"/>
    <p:sldId id="320" r:id="rId13"/>
    <p:sldId id="332" r:id="rId14"/>
    <p:sldId id="334" r:id="rId15"/>
    <p:sldId id="321" r:id="rId16"/>
    <p:sldId id="335" r:id="rId17"/>
    <p:sldId id="322" r:id="rId18"/>
    <p:sldId id="336" r:id="rId19"/>
    <p:sldId id="323" r:id="rId20"/>
    <p:sldId id="337" r:id="rId21"/>
    <p:sldId id="338" r:id="rId22"/>
    <p:sldId id="326" r:id="rId23"/>
    <p:sldId id="328" r:id="rId24"/>
    <p:sldId id="339" r:id="rId25"/>
    <p:sldId id="341" r:id="rId26"/>
    <p:sldId id="342" r:id="rId27"/>
    <p:sldId id="350" r:id="rId28"/>
    <p:sldId id="327" r:id="rId29"/>
    <p:sldId id="329" r:id="rId30"/>
    <p:sldId id="344" r:id="rId31"/>
    <p:sldId id="345" r:id="rId32"/>
    <p:sldId id="343" r:id="rId33"/>
    <p:sldId id="349" r:id="rId34"/>
    <p:sldId id="348" r:id="rId35"/>
    <p:sldId id="346" r:id="rId36"/>
    <p:sldId id="259" r:id="rId37"/>
    <p:sldId id="315" r:id="rId38"/>
    <p:sldId id="347" r:id="rId39"/>
    <p:sldId id="264" r:id="rId40"/>
    <p:sldId id="330" r:id="rId41"/>
    <p:sldId id="34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B8"/>
    <a:srgbClr val="80BA25"/>
    <a:srgbClr val="70AD47"/>
    <a:srgbClr val="80BA26"/>
    <a:srgbClr val="63921E"/>
    <a:srgbClr val="B6D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68"/>
    <p:restoredTop sz="96687"/>
  </p:normalViewPr>
  <p:slideViewPr>
    <p:cSldViewPr snapToGrid="0">
      <p:cViewPr>
        <p:scale>
          <a:sx n="160" d="100"/>
          <a:sy n="160" d="100"/>
        </p:scale>
        <p:origin x="1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A0BF3-9A57-0944-AA2E-F87A67B7AA05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7010-A3BE-D247-AAEE-BCEC1CD48B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66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5269" y="1562400"/>
            <a:ext cx="7473462" cy="1917113"/>
          </a:xfrm>
        </p:spPr>
        <p:txBody>
          <a:bodyPr anchor="ctr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1DFD8C-7A56-E555-0667-F67B9B537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047" y="5654642"/>
            <a:ext cx="1113906" cy="368758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9D36AC9-C550-AE57-6167-F6865212EF62}"/>
              </a:ext>
            </a:extLst>
          </p:cNvPr>
          <p:cNvCxnSpPr>
            <a:cxnSpLocks/>
          </p:cNvCxnSpPr>
          <p:nvPr userDrawn="1"/>
        </p:nvCxnSpPr>
        <p:spPr>
          <a:xfrm>
            <a:off x="1088248" y="3694224"/>
            <a:ext cx="6833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13A1B9A-6685-1A53-BA04-ED01EBB6555A}"/>
              </a:ext>
            </a:extLst>
          </p:cNvPr>
          <p:cNvSpPr txBox="1"/>
          <p:nvPr userDrawn="1"/>
        </p:nvSpPr>
        <p:spPr>
          <a:xfrm>
            <a:off x="706582" y="3943829"/>
            <a:ext cx="7730836" cy="39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WS22/23   –   DL für Computer Vision   –   Riegel, Schwickert</a:t>
            </a:r>
            <a:endParaRPr lang="de-DE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365127"/>
            <a:ext cx="6646985" cy="777874"/>
          </a:xfrm>
        </p:spPr>
        <p:txBody>
          <a:bodyPr>
            <a:normAutofit/>
          </a:bodyPr>
          <a:lstStyle>
            <a:lvl1pPr algn="l"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23" y="1485900"/>
            <a:ext cx="8282354" cy="460314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1pPr>
            <a:lvl2pPr marL="804863" indent="-347663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2pPr>
            <a:lvl3pPr marL="1250950" indent="-3365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3pPr>
            <a:lvl4pPr marL="1733550" indent="-3619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4pPr>
            <a:lvl5pPr marL="2179638" indent="-350838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7391" y="6356351"/>
            <a:ext cx="826477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DD3155C-37F6-BE48-9041-00E5F971AC99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8508" y="6356351"/>
            <a:ext cx="6646984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7862" y="6356351"/>
            <a:ext cx="51874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03A476C-FAAB-9E4F-9A0B-52A5FC9B6A1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22EEE4-657A-4EF0-C28F-E43E2F9EA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6231" y="529455"/>
            <a:ext cx="1356946" cy="4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0C40-1AB0-E84D-A722-644EB5E4054A}" type="datetime1">
              <a:rPr lang="de-DE" smtClean="0"/>
              <a:t>22.01.23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476C-FAAB-9E4F-9A0B-52A5FC9B6A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84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838900"/>
            <a:ext cx="7473462" cy="2640614"/>
          </a:xfrm>
        </p:spPr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4000" dirty="0"/>
              <a:t>Semantische Segmentierung von Unterwasserbilddaten in Echtzeit</a:t>
            </a:r>
          </a:p>
        </p:txBody>
      </p:sp>
    </p:spTree>
    <p:extLst>
      <p:ext uri="{BB962C8B-B14F-4D97-AF65-F5344CB8AC3E}">
        <p14:creationId xmlns:p14="http://schemas.microsoft.com/office/powerpoint/2010/main" val="350774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5" y="1213627"/>
            <a:ext cx="28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  –  Aufbau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18071675-9B2F-F67D-068E-E483202D0F3D}"/>
              </a:ext>
            </a:extLst>
          </p:cNvPr>
          <p:cNvGrpSpPr/>
          <p:nvPr/>
        </p:nvGrpSpPr>
        <p:grpSpPr>
          <a:xfrm>
            <a:off x="563473" y="2397255"/>
            <a:ext cx="8017054" cy="3431478"/>
            <a:chOff x="563473" y="2397255"/>
            <a:chExt cx="8017054" cy="3431478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630966" y="557315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4</a:t>
              </a:r>
            </a:p>
          </p:txBody>
        </p: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5E5C9AF-8C5A-7063-B597-8394BA4EF4E9}"/>
                </a:ext>
              </a:extLst>
            </p:cNvPr>
            <p:cNvGrpSpPr/>
            <p:nvPr/>
          </p:nvGrpSpPr>
          <p:grpSpPr>
            <a:xfrm>
              <a:off x="563473" y="2397255"/>
              <a:ext cx="8017054" cy="3162156"/>
              <a:chOff x="889553" y="2350676"/>
              <a:chExt cx="8017054" cy="3162156"/>
            </a:xfrm>
          </p:grpSpPr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B4EBDF5D-6342-0630-EA40-E581558BD044}"/>
                  </a:ext>
                </a:extLst>
              </p:cNvPr>
              <p:cNvSpPr/>
              <p:nvPr/>
            </p:nvSpPr>
            <p:spPr>
              <a:xfrm rot="16200000">
                <a:off x="1479198" y="3389825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3F1F8CF2-A916-B5D2-65C2-A1DEB2A962B5}"/>
                  </a:ext>
                </a:extLst>
              </p:cNvPr>
              <p:cNvSpPr/>
              <p:nvPr/>
            </p:nvSpPr>
            <p:spPr>
              <a:xfrm rot="16200000">
                <a:off x="2289613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EEE27CAD-9150-25DB-3E9A-DF49DFBB68A1}"/>
                  </a:ext>
                </a:extLst>
              </p:cNvPr>
              <p:cNvSpPr/>
              <p:nvPr/>
            </p:nvSpPr>
            <p:spPr>
              <a:xfrm rot="16200000">
                <a:off x="3105699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09E989B7-BD2A-E8DA-5274-C2CB7E43FF3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3070473" y="3663911"/>
                <a:ext cx="254334" cy="3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0D7EED7-864D-5EE8-809B-E6445B3308E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3880888" y="3663911"/>
                <a:ext cx="2600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7D8FDE8-86E4-6698-FC31-205981D5AECF}"/>
                  </a:ext>
                </a:extLst>
              </p:cNvPr>
              <p:cNvCxnSpPr>
                <a:cxnSpLocks/>
                <a:stCxn id="13" idx="2"/>
                <a:endCxn id="22" idx="0"/>
              </p:cNvCxnSpPr>
              <p:nvPr/>
            </p:nvCxnSpPr>
            <p:spPr>
              <a:xfrm>
                <a:off x="4696974" y="3663911"/>
                <a:ext cx="260006" cy="3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C9AA4E2-1443-8663-2F43-372B2983917F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V="1">
                <a:off x="1979579" y="3667865"/>
                <a:ext cx="534813" cy="2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EEF3230-E1EB-B3C3-12D5-00A3FCC51504}"/>
                  </a:ext>
                </a:extLst>
              </p:cNvPr>
              <p:cNvSpPr txBox="1"/>
              <p:nvPr/>
            </p:nvSpPr>
            <p:spPr>
              <a:xfrm>
                <a:off x="889553" y="3498955"/>
                <a:ext cx="1090026" cy="341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Eingabe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56D4B6F-6A23-D3BF-5C9D-AC88CF09677B}"/>
                  </a:ext>
                </a:extLst>
              </p:cNvPr>
              <p:cNvSpPr txBox="1"/>
              <p:nvPr/>
            </p:nvSpPr>
            <p:spPr>
              <a:xfrm>
                <a:off x="2514663" y="5161738"/>
                <a:ext cx="2182311" cy="351094"/>
              </a:xfrm>
              <a:prstGeom prst="rect">
                <a:avLst/>
              </a:prstGeom>
              <a:solidFill>
                <a:srgbClr val="E9EEFF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1</a:t>
                </a:r>
              </a:p>
            </p:txBody>
          </p: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210DB76B-E965-A02F-0CC1-0629660DBFD3}"/>
                  </a:ext>
                </a:extLst>
              </p:cNvPr>
              <p:cNvCxnSpPr>
                <a:cxnSpLocks/>
                <a:stCxn id="24" idx="2"/>
                <a:endCxn id="21" idx="1"/>
              </p:cNvCxnSpPr>
              <p:nvPr/>
            </p:nvCxnSpPr>
            <p:spPr>
              <a:xfrm>
                <a:off x="7392890" y="3667861"/>
                <a:ext cx="354103" cy="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30AC034-E28F-4C59-4F70-05E8BA07B3A1}"/>
                  </a:ext>
                </a:extLst>
              </p:cNvPr>
              <p:cNvSpPr txBox="1"/>
              <p:nvPr/>
            </p:nvSpPr>
            <p:spPr>
              <a:xfrm>
                <a:off x="7746993" y="3505305"/>
                <a:ext cx="1159614" cy="326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Ausgabe</a:t>
                </a:r>
              </a:p>
            </p:txBody>
          </p:sp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15E70B63-3AE8-C179-0B06-0CCEB4142AB3}"/>
                  </a:ext>
                </a:extLst>
              </p:cNvPr>
              <p:cNvSpPr/>
              <p:nvPr/>
            </p:nvSpPr>
            <p:spPr>
              <a:xfrm rot="16200000">
                <a:off x="3921785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9D164305-0327-2BDE-9EE0-01F21A6C2113}"/>
                  </a:ext>
                </a:extLst>
              </p:cNvPr>
              <p:cNvSpPr/>
              <p:nvPr/>
            </p:nvSpPr>
            <p:spPr>
              <a:xfrm rot="16200000">
                <a:off x="4731180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FCB9B910-2C15-E809-EEC0-7FA9EFBE3E70}"/>
                  </a:ext>
                </a:extLst>
              </p:cNvPr>
              <p:cNvSpPr/>
              <p:nvPr/>
            </p:nvSpPr>
            <p:spPr>
              <a:xfrm rot="16200000">
                <a:off x="5801615" y="3389821"/>
                <a:ext cx="2626469" cy="55608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0311638-F829-30A3-5E64-266DB7F5A01A}"/>
                  </a:ext>
                </a:extLst>
              </p:cNvPr>
              <p:cNvSpPr txBox="1"/>
              <p:nvPr/>
            </p:nvSpPr>
            <p:spPr>
              <a:xfrm>
                <a:off x="4956979" y="5159025"/>
                <a:ext cx="2435910" cy="35109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2</a:t>
                </a:r>
              </a:p>
            </p:txBody>
          </p: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786AFF56-6D7D-DBB7-13BE-4F2128B7CC68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>
                <a:off x="5513060" y="3667863"/>
                <a:ext cx="25331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128DA409-D2A7-4826-66BA-A366EE800CAB}"/>
                  </a:ext>
                </a:extLst>
              </p:cNvPr>
              <p:cNvCxnSpPr>
                <a:cxnSpLocks/>
                <a:stCxn id="23" idx="2"/>
                <a:endCxn id="24" idx="0"/>
              </p:cNvCxnSpPr>
              <p:nvPr/>
            </p:nvCxnSpPr>
            <p:spPr>
              <a:xfrm flipV="1">
                <a:off x="6322455" y="3667861"/>
                <a:ext cx="51435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winkelte Verbindung 27">
                <a:extLst>
                  <a:ext uri="{FF2B5EF4-FFF2-40B4-BE49-F238E27FC236}">
                    <a16:creationId xmlns:a16="http://schemas.microsoft.com/office/drawing/2014/main" id="{A1FD5959-F942-DEA9-9FCE-6A0475E22391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 rot="5400000" flipH="1" flipV="1">
                <a:off x="4405697" y="1468660"/>
                <a:ext cx="1213" cy="4331622"/>
              </a:xfrm>
              <a:prstGeom prst="bentConnector3">
                <a:avLst>
                  <a:gd name="adj1" fmla="val 13097386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1CE2B3A-4055-9F8C-5055-006B006FC495}"/>
                  </a:ext>
                </a:extLst>
              </p:cNvPr>
              <p:cNvSpPr/>
              <p:nvPr/>
            </p:nvSpPr>
            <p:spPr>
              <a:xfrm rot="16200000" flipV="1">
                <a:off x="2209741" y="3635077"/>
                <a:ext cx="61503" cy="615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4CEF1E-3E3E-156E-D59A-9B7E819AA122}"/>
                  </a:ext>
                </a:extLst>
              </p:cNvPr>
              <p:cNvSpPr/>
              <p:nvPr/>
            </p:nvSpPr>
            <p:spPr>
              <a:xfrm rot="16200000">
                <a:off x="6537580" y="3633864"/>
                <a:ext cx="69067" cy="690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96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3112A-0F39-FE57-C229-EB4A3AF0B023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0D9FAB-59CF-E859-BA78-18672AA2F004}"/>
              </a:ext>
            </a:extLst>
          </p:cNvPr>
          <p:cNvGrpSpPr/>
          <p:nvPr/>
        </p:nvGrpSpPr>
        <p:grpSpPr>
          <a:xfrm>
            <a:off x="1442401" y="1943658"/>
            <a:ext cx="6392303" cy="3706064"/>
            <a:chOff x="1442401" y="1943658"/>
            <a:chExt cx="6392303" cy="370606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442401" y="1943658"/>
              <a:ext cx="6392303" cy="3706064"/>
              <a:chOff x="2426954" y="1884246"/>
              <a:chExt cx="6392303" cy="3706064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8062361" y="5334727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907" t="3053" r="33530" b="39181"/>
              <a:stretch/>
            </p:blipFill>
            <p:spPr>
              <a:xfrm>
                <a:off x="2426954" y="1884246"/>
                <a:ext cx="6259197" cy="3462534"/>
              </a:xfrm>
              <a:prstGeom prst="rect">
                <a:avLst/>
              </a:prstGeom>
            </p:spPr>
          </p:pic>
        </p:grp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A607459E-AF4C-58D1-4780-831D8A9ACCEE}"/>
                </a:ext>
              </a:extLst>
            </p:cNvPr>
            <p:cNvSpPr/>
            <p:nvPr/>
          </p:nvSpPr>
          <p:spPr>
            <a:xfrm>
              <a:off x="3147462" y="2791327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C2DD570F-FE1D-53FC-5FCF-E46409803E26}"/>
                </a:ext>
              </a:extLst>
            </p:cNvPr>
            <p:cNvSpPr/>
            <p:nvPr/>
          </p:nvSpPr>
          <p:spPr>
            <a:xfrm>
              <a:off x="4974659" y="2791326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A1420E7-3465-9F1E-1BBF-045D48E9E17D}"/>
              </a:ext>
            </a:extLst>
          </p:cNvPr>
          <p:cNvGrpSpPr/>
          <p:nvPr/>
        </p:nvGrpSpPr>
        <p:grpSpPr>
          <a:xfrm>
            <a:off x="685800" y="1684363"/>
            <a:ext cx="7772400" cy="4271878"/>
            <a:chOff x="874834" y="1771399"/>
            <a:chExt cx="7772400" cy="427187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696D7C2-7364-F35B-3793-40D8DF7D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834" y="1771399"/>
              <a:ext cx="7772400" cy="411421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0CCDF0-6FA1-1F1B-573F-EE0F81F75356}"/>
                </a:ext>
              </a:extLst>
            </p:cNvPr>
            <p:cNvSpPr txBox="1"/>
            <p:nvPr/>
          </p:nvSpPr>
          <p:spPr>
            <a:xfrm>
              <a:off x="7890338" y="5787694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5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21409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CF15C-7ED1-BCE4-2B5B-B2BAF2B928F3}"/>
              </a:ext>
            </a:extLst>
          </p:cNvPr>
          <p:cNvGrpSpPr/>
          <p:nvPr/>
        </p:nvGrpSpPr>
        <p:grpSpPr>
          <a:xfrm>
            <a:off x="973394" y="1808061"/>
            <a:ext cx="7197212" cy="4077554"/>
            <a:chOff x="685800" y="1466400"/>
            <a:chExt cx="7772400" cy="440342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9C113C2-D612-7BC4-D04F-B1941449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466400"/>
              <a:ext cx="7772400" cy="408002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5614241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6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3381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E1F2EE-2F4E-CAA5-9119-2AC01A62B080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6CB6FD-5455-FA39-B84D-3BA94E683439}"/>
              </a:ext>
            </a:extLst>
          </p:cNvPr>
          <p:cNvSpPr txBox="1"/>
          <p:nvPr/>
        </p:nvSpPr>
        <p:spPr>
          <a:xfrm>
            <a:off x="924232" y="1619442"/>
            <a:ext cx="5418815" cy="2428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Langfristige Semantische Beziehungen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Ursprung im </a:t>
            </a:r>
            <a:r>
              <a:rPr lang="de-DE" sz="2000" dirty="0" err="1"/>
              <a:t>PSPNet</a:t>
            </a:r>
            <a:r>
              <a:rPr lang="de-DE" sz="2000" dirty="0"/>
              <a:t> als PPM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Weiterentwicklung zu DAPPM und PAPPM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9AE6CD-04FA-8F19-EAE7-4D1FAEA9ED2F}"/>
              </a:ext>
            </a:extLst>
          </p:cNvPr>
          <p:cNvGrpSpPr/>
          <p:nvPr/>
        </p:nvGrpSpPr>
        <p:grpSpPr>
          <a:xfrm>
            <a:off x="1177790" y="4327931"/>
            <a:ext cx="7210072" cy="1469190"/>
            <a:chOff x="1177790" y="4327931"/>
            <a:chExt cx="7210072" cy="146919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177790" y="4327931"/>
              <a:ext cx="7210072" cy="1469190"/>
              <a:chOff x="1063868" y="4063288"/>
              <a:chExt cx="7210072" cy="1469190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51704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89" t="35824" r="25232" b="40015"/>
              <a:stretch/>
            </p:blipFill>
            <p:spPr>
              <a:xfrm>
                <a:off x="1063868" y="4063288"/>
                <a:ext cx="6501596" cy="1469190"/>
              </a:xfrm>
              <a:prstGeom prst="rect">
                <a:avLst/>
              </a:prstGeom>
            </p:spPr>
          </p:pic>
        </p:grp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4DAE1709-B077-6163-1A8A-D03C65EFDC7F}"/>
                </a:ext>
              </a:extLst>
            </p:cNvPr>
            <p:cNvSpPr/>
            <p:nvPr/>
          </p:nvSpPr>
          <p:spPr>
            <a:xfrm>
              <a:off x="6620314" y="4704141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0C66575-41A8-8CBF-7C1E-CB2516C41443}"/>
              </a:ext>
            </a:extLst>
          </p:cNvPr>
          <p:cNvGrpSpPr/>
          <p:nvPr/>
        </p:nvGrpSpPr>
        <p:grpSpPr>
          <a:xfrm>
            <a:off x="1337187" y="1684363"/>
            <a:ext cx="7050675" cy="4324733"/>
            <a:chOff x="1159899" y="1164011"/>
            <a:chExt cx="7463614" cy="45780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DEEA31-6AD7-0598-4F66-010C7C2A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899" y="1164011"/>
              <a:ext cx="6824202" cy="457802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866617" y="5332758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7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6C505935-E31E-7A48-D495-F4B3B76C29E7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</p:spTree>
    <p:extLst>
      <p:ext uri="{BB962C8B-B14F-4D97-AF65-F5344CB8AC3E}">
        <p14:creationId xmlns:p14="http://schemas.microsoft.com/office/powerpoint/2010/main" val="2838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56DFD5-E9B9-0A53-97F4-389958669019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261AF9F-65FD-F3AA-705D-44D3BFF1A3D2}"/>
              </a:ext>
            </a:extLst>
          </p:cNvPr>
          <p:cNvGrpSpPr/>
          <p:nvPr/>
        </p:nvGrpSpPr>
        <p:grpSpPr>
          <a:xfrm>
            <a:off x="5913975" y="1969773"/>
            <a:ext cx="2652509" cy="3319020"/>
            <a:chOff x="5557841" y="1762765"/>
            <a:chExt cx="2912391" cy="36442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3B118F4-6531-8AA5-6490-25B992B3DA95}"/>
                </a:ext>
              </a:extLst>
            </p:cNvPr>
            <p:cNvGrpSpPr/>
            <p:nvPr/>
          </p:nvGrpSpPr>
          <p:grpSpPr>
            <a:xfrm>
              <a:off x="5557841" y="1762765"/>
              <a:ext cx="2830021" cy="3644204"/>
              <a:chOff x="5557841" y="1888274"/>
              <a:chExt cx="2830021" cy="3644204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FF6BD937-E655-13F2-D4F1-79A185B50493}"/>
                  </a:ext>
                </a:extLst>
              </p:cNvPr>
              <p:cNvGrpSpPr/>
              <p:nvPr/>
            </p:nvGrpSpPr>
            <p:grpSpPr>
              <a:xfrm>
                <a:off x="5557841" y="1888274"/>
                <a:ext cx="2830021" cy="3644204"/>
                <a:chOff x="3116826" y="1888274"/>
                <a:chExt cx="2830021" cy="3644204"/>
              </a:xfrm>
            </p:grpSpPr>
            <p:pic>
              <p:nvPicPr>
                <p:cNvPr id="14" name="Grafik 13">
                  <a:extLst>
                    <a:ext uri="{FF2B5EF4-FFF2-40B4-BE49-F238E27FC236}">
                      <a16:creationId xmlns:a16="http://schemas.microsoft.com/office/drawing/2014/main" id="{E7A909A9-A25E-FA40-1E6F-1CC8F73FE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5696" t="11940" r="17761" b="11410"/>
                <a:stretch/>
              </p:blipFill>
              <p:spPr>
                <a:xfrm>
                  <a:off x="3116826" y="1888274"/>
                  <a:ext cx="2830021" cy="3644204"/>
                </a:xfrm>
                <a:prstGeom prst="rect">
                  <a:avLst/>
                </a:prstGeom>
              </p:spPr>
            </p:pic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A799F31B-11F5-3AB5-9389-9F39A2933B95}"/>
                    </a:ext>
                  </a:extLst>
                </p:cNvPr>
                <p:cNvSpPr/>
                <p:nvPr/>
              </p:nvSpPr>
              <p:spPr>
                <a:xfrm>
                  <a:off x="4966635" y="1888275"/>
                  <a:ext cx="980211" cy="3640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6BCBAE46-B5C2-269D-F8FA-6015C9290628}"/>
                    </a:ext>
                  </a:extLst>
                </p:cNvPr>
                <p:cNvSpPr/>
                <p:nvPr/>
              </p:nvSpPr>
              <p:spPr>
                <a:xfrm>
                  <a:off x="4081894" y="5361272"/>
                  <a:ext cx="1864952" cy="171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490649" y="5180853"/>
                <a:ext cx="809685" cy="266022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13" name="Ring 12">
              <a:extLst>
                <a:ext uri="{FF2B5EF4-FFF2-40B4-BE49-F238E27FC236}">
                  <a16:creationId xmlns:a16="http://schemas.microsoft.com/office/drawing/2014/main" id="{89AFF317-69B8-8BCD-A5B2-D33BC519A98D}"/>
                </a:ext>
              </a:extLst>
            </p:cNvPr>
            <p:cNvSpPr/>
            <p:nvPr/>
          </p:nvSpPr>
          <p:spPr>
            <a:xfrm>
              <a:off x="7570480" y="3248498"/>
              <a:ext cx="899752" cy="553481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2070306-21EA-AEE4-A052-D5B510C9CDD0}"/>
              </a:ext>
            </a:extLst>
          </p:cNvPr>
          <p:cNvSpPr txBox="1"/>
          <p:nvPr/>
        </p:nvSpPr>
        <p:spPr>
          <a:xfrm>
            <a:off x="866570" y="2450978"/>
            <a:ext cx="4765413" cy="23566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Zusammenführen der </a:t>
            </a:r>
            <a:r>
              <a:rPr lang="de-DE" sz="2000" dirty="0" err="1"/>
              <a:t>Branches</a:t>
            </a:r>
            <a:endParaRPr lang="de-DE" sz="2000" dirty="0"/>
          </a:p>
          <a:p>
            <a:pPr marL="490538" indent="-4905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D-Branch als Guide: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/>
              <a:t>Detail- und Grenzregion  </a:t>
            </a:r>
            <a:r>
              <a:rPr lang="de-DE" sz="2000" dirty="0">
                <a:sym typeface="Wingdings" pitchFamily="2" charset="2"/>
              </a:rPr>
              <a:t>  P-Branch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>
                <a:sym typeface="Wingdings" pitchFamily="2" charset="2"/>
              </a:rPr>
              <a:t>Anderenfalls    I-Branch</a:t>
            </a:r>
          </a:p>
        </p:txBody>
      </p:sp>
    </p:spTree>
    <p:extLst>
      <p:ext uri="{BB962C8B-B14F-4D97-AF65-F5344CB8AC3E}">
        <p14:creationId xmlns:p14="http://schemas.microsoft.com/office/powerpoint/2010/main" val="4226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E39D24-808F-F7AC-596E-C5F3ACECDC2F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0338" y="5582498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8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45FA07E-3AB9-AFDB-E965-1C4882DCECFC}"/>
              </a:ext>
            </a:extLst>
          </p:cNvPr>
          <p:cNvGrpSpPr/>
          <p:nvPr/>
        </p:nvGrpSpPr>
        <p:grpSpPr>
          <a:xfrm>
            <a:off x="796383" y="2035071"/>
            <a:ext cx="3506110" cy="3459460"/>
            <a:chOff x="661632" y="2035071"/>
            <a:chExt cx="3506110" cy="345946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B4231E9-D7D8-80FA-7947-E52C53426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90" b="14233"/>
            <a:stretch/>
          </p:blipFill>
          <p:spPr>
            <a:xfrm>
              <a:off x="661632" y="2035071"/>
              <a:ext cx="3506110" cy="29411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78E21F9-3966-EAB2-20E4-6C8C95DBFE6D}"/>
                </a:ext>
              </a:extLst>
            </p:cNvPr>
            <p:cNvSpPr txBox="1"/>
            <p:nvPr/>
          </p:nvSpPr>
          <p:spPr>
            <a:xfrm>
              <a:off x="1044618" y="5094421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Standard-Variante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8FCEF4-D53B-64B0-74BD-9D046D7675AF}"/>
              </a:ext>
            </a:extLst>
          </p:cNvPr>
          <p:cNvGrpSpPr/>
          <p:nvPr/>
        </p:nvGrpSpPr>
        <p:grpSpPr>
          <a:xfrm>
            <a:off x="4504625" y="2019946"/>
            <a:ext cx="4174655" cy="3477838"/>
            <a:chOff x="4259376" y="2035071"/>
            <a:chExt cx="4174655" cy="347783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CCA8225-EC78-77F5-11EC-C7ACC917E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89" b="14233"/>
            <a:stretch/>
          </p:blipFill>
          <p:spPr>
            <a:xfrm>
              <a:off x="4259376" y="2035071"/>
              <a:ext cx="4174655" cy="29411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291E19-ADE2-560D-5E15-6C736F6CC795}"/>
                </a:ext>
              </a:extLst>
            </p:cNvPr>
            <p:cNvSpPr txBox="1"/>
            <p:nvPr/>
          </p:nvSpPr>
          <p:spPr>
            <a:xfrm>
              <a:off x="5116773" y="5112799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Light-Variante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50C26C-F317-811A-3B5B-90BF9E4933E2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685800" y="1742232"/>
              <a:ext cx="7772400" cy="3790246"/>
              <a:chOff x="685800" y="1742232"/>
              <a:chExt cx="7772400" cy="3790246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70130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742232"/>
                <a:ext cx="7772400" cy="3465838"/>
              </a:xfrm>
              <a:prstGeom prst="rect">
                <a:avLst/>
              </a:prstGeom>
            </p:spPr>
          </p:pic>
        </p:grpSp>
        <p:sp>
          <p:nvSpPr>
            <p:cNvPr id="7" name="Ring 6">
              <a:extLst>
                <a:ext uri="{FF2B5EF4-FFF2-40B4-BE49-F238E27FC236}">
                  <a16:creationId xmlns:a16="http://schemas.microsoft.com/office/drawing/2014/main" id="{5741A21B-CCC0-D917-1635-8B95C97D1767}"/>
                </a:ext>
              </a:extLst>
            </p:cNvPr>
            <p:cNvSpPr/>
            <p:nvPr/>
          </p:nvSpPr>
          <p:spPr>
            <a:xfrm>
              <a:off x="4926270" y="4745752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32838B6C-03F2-0E9B-7514-6BE3139A8EC5}"/>
                </a:ext>
              </a:extLst>
            </p:cNvPr>
            <p:cNvSpPr/>
            <p:nvPr/>
          </p:nvSpPr>
          <p:spPr>
            <a:xfrm>
              <a:off x="7077808" y="3231071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C6ADDF5-824E-44C0-D9F9-5947B083F3BF}"/>
                </a:ext>
              </a:extLst>
            </p:cNvPr>
            <p:cNvSpPr/>
            <p:nvPr/>
          </p:nvSpPr>
          <p:spPr>
            <a:xfrm>
              <a:off x="3876475" y="1768945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8A15309-4164-144E-E8F9-E721CAB3F7FA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243563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CB98033-FC1A-510E-EF7B-CE6245F5D8BE}"/>
              </a:ext>
            </a:extLst>
          </p:cNvPr>
          <p:cNvGrpSpPr/>
          <p:nvPr/>
        </p:nvGrpSpPr>
        <p:grpSpPr>
          <a:xfrm>
            <a:off x="2077065" y="2499642"/>
            <a:ext cx="5818427" cy="1612204"/>
            <a:chOff x="2077065" y="2499642"/>
            <a:chExt cx="5818427" cy="16122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3856263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9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69CB824-9226-994E-55FE-7C863A6B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65" y="2499642"/>
              <a:ext cx="4989870" cy="1612204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39003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6"/>
                </a:solidFill>
              </a:rPr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1640399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7470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Loss-Funktion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/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9525">
                  <a:spcAft>
                    <a:spcPts val="4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𝐿𝑜𝑠𝑠</m:t>
                      </m:r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=0,4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=20 </m:t>
                        </m:r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d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BAS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∙[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de-DE" dirty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blipFill>
                <a:blip r:embed="rId2"/>
                <a:stretch>
                  <a:fillRect l="-1235" b="-103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rgbClr val="80BA25"/>
                </a:solidFill>
              </a:rPr>
              <a:t>Optimiser</a:t>
            </a:r>
            <a:endParaRPr lang="de-DE" sz="2000" b="1" dirty="0">
              <a:solidFill>
                <a:srgbClr val="80BA25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D4BB6A-911C-A00B-AE34-E70D09C26FDD}"/>
              </a:ext>
            </a:extLst>
          </p:cNvPr>
          <p:cNvSpPr txBox="1"/>
          <p:nvPr/>
        </p:nvSpPr>
        <p:spPr>
          <a:xfrm>
            <a:off x="139566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800"/>
              </a:spcAft>
            </a:pPr>
            <a:r>
              <a:rPr lang="de-DE" sz="2000" dirty="0"/>
              <a:t>Stochastischer </a:t>
            </a:r>
            <a:r>
              <a:rPr lang="de-DE" sz="2000" dirty="0" err="1"/>
              <a:t>Gradientenabstieg</a:t>
            </a:r>
            <a:r>
              <a:rPr lang="de-DE" sz="2000" dirty="0"/>
              <a:t> (SGD)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Lernrate</a:t>
            </a:r>
            <a:r>
              <a:rPr lang="de-DE" sz="2000" dirty="0"/>
              <a:t>: 0,1   </a:t>
            </a:r>
            <a:r>
              <a:rPr lang="de-DE" sz="2000" dirty="0">
                <a:sym typeface="Wingdings" pitchFamily="2" charset="2"/>
              </a:rPr>
              <a:t>   0,01      0,001</a:t>
            </a:r>
            <a:endParaRPr lang="de-DE" sz="2000" dirty="0"/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/>
              <a:t>Momentum: 0,9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Weight</a:t>
            </a:r>
            <a:r>
              <a:rPr lang="de-DE" sz="2000" dirty="0"/>
              <a:t>-Decay: 0,0001</a:t>
            </a:r>
          </a:p>
        </p:txBody>
      </p:sp>
    </p:spTree>
    <p:extLst>
      <p:ext uri="{BB962C8B-B14F-4D97-AF65-F5344CB8AC3E}">
        <p14:creationId xmlns:p14="http://schemas.microsoft.com/office/powerpoint/2010/main" val="29585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42497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6967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E04BEA-351F-D288-5DBC-A1AC94A38F59}"/>
              </a:ext>
            </a:extLst>
          </p:cNvPr>
          <p:cNvGrpSpPr/>
          <p:nvPr/>
        </p:nvGrpSpPr>
        <p:grpSpPr>
          <a:xfrm>
            <a:off x="1063868" y="2313621"/>
            <a:ext cx="7893405" cy="3598397"/>
            <a:chOff x="901352" y="1394347"/>
            <a:chExt cx="8262682" cy="376674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8118511" y="4801805"/>
              <a:ext cx="1045523" cy="3592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10</a:t>
              </a:r>
            </a:p>
          </p:txBody>
        </p:sp>
        <p:pic>
          <p:nvPicPr>
            <p:cNvPr id="2050" name="Picture 2" descr="Semantic Segmentation of Underwater Imagery (SUIM) | Kaggle">
              <a:extLst>
                <a:ext uri="{FF2B5EF4-FFF2-40B4-BE49-F238E27FC236}">
                  <a16:creationId xmlns:a16="http://schemas.microsoft.com/office/drawing/2014/main" id="{2D25BFAC-C960-4F71-D3D5-261940D4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52" y="1394347"/>
              <a:ext cx="7341295" cy="369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B7B3CB6-3E62-CE5C-50DB-8F9BF5588266}"/>
              </a:ext>
            </a:extLst>
          </p:cNvPr>
          <p:cNvSpPr txBox="1"/>
          <p:nvPr/>
        </p:nvSpPr>
        <p:spPr>
          <a:xfrm>
            <a:off x="1063868" y="1583207"/>
            <a:ext cx="3159371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de-DE" sz="2000" dirty="0"/>
              <a:t>1500 gelabelte Trainingsdaten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60C3E5-D573-15B9-0593-8901369578D1}"/>
              </a:ext>
            </a:extLst>
          </p:cNvPr>
          <p:cNvSpPr txBox="1"/>
          <p:nvPr/>
        </p:nvSpPr>
        <p:spPr>
          <a:xfrm>
            <a:off x="5599499" y="1579245"/>
            <a:ext cx="2480633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200"/>
              </a:spcAft>
            </a:pPr>
            <a:r>
              <a:rPr lang="de-DE" sz="2000" dirty="0"/>
              <a:t>110 gelabelte Testdaten</a:t>
            </a:r>
          </a:p>
        </p:txBody>
      </p:sp>
    </p:spTree>
    <p:extLst>
      <p:ext uri="{BB962C8B-B14F-4D97-AF65-F5344CB8AC3E}">
        <p14:creationId xmlns:p14="http://schemas.microsoft.com/office/powerpoint/2010/main" val="234794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6A0BD1-6C59-0CEA-66E4-872244B550A3}"/>
              </a:ext>
            </a:extLst>
          </p:cNvPr>
          <p:cNvSpPr txBox="1"/>
          <p:nvPr/>
        </p:nvSpPr>
        <p:spPr>
          <a:xfrm>
            <a:off x="1063868" y="2156301"/>
            <a:ext cx="3163135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/>
              <a:t>Hintergrund (Wasser)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1"/>
                </a:solidFill>
              </a:rPr>
              <a:t>Taucher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6"/>
                </a:solidFill>
              </a:rPr>
              <a:t>Flora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B0F0"/>
                </a:solidFill>
              </a:rPr>
              <a:t>Ruinen und Wracks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A76C74-D932-1F3C-0DA7-9C13B8AD8BFF}"/>
              </a:ext>
            </a:extLst>
          </p:cNvPr>
          <p:cNvSpPr txBox="1"/>
          <p:nvPr/>
        </p:nvSpPr>
        <p:spPr>
          <a:xfrm>
            <a:off x="5052228" y="2156301"/>
            <a:ext cx="3335634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C00000"/>
                </a:solidFill>
              </a:rPr>
              <a:t>Roboter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FF4CB8"/>
                </a:solidFill>
              </a:rPr>
              <a:t>Riffe und Korallen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accent4"/>
                </a:solidFill>
              </a:rPr>
              <a:t>Fauna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Meeresboden und Steine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endParaRPr lang="de-DE" sz="2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</p:spTree>
    <p:extLst>
      <p:ext uri="{BB962C8B-B14F-4D97-AF65-F5344CB8AC3E}">
        <p14:creationId xmlns:p14="http://schemas.microsoft.com/office/powerpoint/2010/main" val="278165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DE7C1F-189E-CDE7-9505-613E7831DF61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8D8A67-E59A-647D-4C61-46BAB6D9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1"/>
          <a:stretch/>
        </p:blipFill>
        <p:spPr>
          <a:xfrm>
            <a:off x="1033190" y="2211335"/>
            <a:ext cx="7077620" cy="27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407A42-5654-2C06-CEA2-D5CAE77392FC}"/>
              </a:ext>
            </a:extLst>
          </p:cNvPr>
          <p:cNvSpPr txBox="1"/>
          <p:nvPr/>
        </p:nvSpPr>
        <p:spPr>
          <a:xfrm>
            <a:off x="321122" y="2025828"/>
            <a:ext cx="8401088" cy="3084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2000" dirty="0"/>
              <a:t>11 verschiedene Methoden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9FA0F7A-552E-016A-06EF-72D3104B0D8E}"/>
              </a:ext>
            </a:extLst>
          </p:cNvPr>
          <p:cNvGrpSpPr/>
          <p:nvPr/>
        </p:nvGrpSpPr>
        <p:grpSpPr>
          <a:xfrm>
            <a:off x="321122" y="2496564"/>
            <a:ext cx="8401088" cy="1984662"/>
            <a:chOff x="322831" y="2672040"/>
            <a:chExt cx="8401088" cy="198466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CB911F7-BA4F-16DC-0AAD-F8C2628C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375" y="2672041"/>
              <a:ext cx="2100272" cy="1984661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305FBEB-8ED5-3565-1941-E2FBAF46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103" y="2672041"/>
              <a:ext cx="2100272" cy="1984661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2067AEC-055E-23CE-4E0F-8FCBF45FC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647" y="2672040"/>
              <a:ext cx="2100272" cy="1984661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DFFD745-3D8E-5245-218F-60E35038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831" y="2672041"/>
              <a:ext cx="2100272" cy="198466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8E466FE9-DAF6-F82C-19E6-641209444906}"/>
              </a:ext>
            </a:extLst>
          </p:cNvPr>
          <p:cNvSpPr txBox="1"/>
          <p:nvPr/>
        </p:nvSpPr>
        <p:spPr>
          <a:xfrm>
            <a:off x="970180" y="5145495"/>
            <a:ext cx="7203639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200"/>
              </a:spcAft>
            </a:pPr>
            <a:r>
              <a:rPr lang="de-DE" sz="2000" b="1" dirty="0">
                <a:sym typeface="Wingdings" pitchFamily="2" charset="2"/>
              </a:rPr>
              <a:t>Versuch zum Ausgleich der Imbalance mit </a:t>
            </a:r>
            <a:r>
              <a:rPr lang="de-DE" sz="2000" b="1" dirty="0" err="1">
                <a:sym typeface="Wingdings" pitchFamily="2" charset="2"/>
              </a:rPr>
              <a:t>Cropping</a:t>
            </a:r>
            <a:r>
              <a:rPr lang="de-DE" sz="2000" b="1" dirty="0">
                <a:sym typeface="Wingdings" pitchFamily="2" charset="2"/>
              </a:rPr>
              <a:t> und Gewichtung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7028B7B-661B-7B63-7948-94EA7D8E8912}"/>
              </a:ext>
            </a:extLst>
          </p:cNvPr>
          <p:cNvSpPr txBox="1"/>
          <p:nvPr/>
        </p:nvSpPr>
        <p:spPr>
          <a:xfrm>
            <a:off x="7615893" y="5740501"/>
            <a:ext cx="982869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12 - 15</a:t>
            </a:r>
          </a:p>
        </p:txBody>
      </p:sp>
    </p:spTree>
    <p:extLst>
      <p:ext uri="{BB962C8B-B14F-4D97-AF65-F5344CB8AC3E}">
        <p14:creationId xmlns:p14="http://schemas.microsoft.com/office/powerpoint/2010/main" val="103634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5" y="1213627"/>
            <a:ext cx="503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  –  Imbalance ausgleichen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2DA8497-59AB-CEF2-9137-31772F88B9AB}"/>
              </a:ext>
            </a:extLst>
          </p:cNvPr>
          <p:cNvGrpSpPr/>
          <p:nvPr/>
        </p:nvGrpSpPr>
        <p:grpSpPr>
          <a:xfrm>
            <a:off x="895901" y="1860834"/>
            <a:ext cx="1201654" cy="4024781"/>
            <a:chOff x="711603" y="1860834"/>
            <a:chExt cx="1201654" cy="4024781"/>
          </a:xfrm>
        </p:grpSpPr>
        <p:pic>
          <p:nvPicPr>
            <p:cNvPr id="7" name="Grafik 6" descr="Ein Bild, das Monitor, Fisch, Bildschirm, Rochen enthält.&#10;&#10;Automatisch generierte Beschreibung">
              <a:extLst>
                <a:ext uri="{FF2B5EF4-FFF2-40B4-BE49-F238E27FC236}">
                  <a16:creationId xmlns:a16="http://schemas.microsoft.com/office/drawing/2014/main" id="{10AA91D4-9E69-C9E0-A631-2EA1DDFC6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08" t="5922" r="8559" b="5094"/>
            <a:stretch/>
          </p:blipFill>
          <p:spPr>
            <a:xfrm>
              <a:off x="711604" y="2653656"/>
              <a:ext cx="1201653" cy="827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A8BFBC7B-FE53-1BF5-3C69-4C7D3D21D6C0}"/>
                </a:ext>
              </a:extLst>
            </p:cNvPr>
            <p:cNvSpPr/>
            <p:nvPr/>
          </p:nvSpPr>
          <p:spPr>
            <a:xfrm>
              <a:off x="1140311" y="3565425"/>
              <a:ext cx="344244" cy="13110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5C26546-37F6-DA7A-7E5E-0395DB25E8BD}"/>
                </a:ext>
              </a:extLst>
            </p:cNvPr>
            <p:cNvSpPr/>
            <p:nvPr/>
          </p:nvSpPr>
          <p:spPr>
            <a:xfrm>
              <a:off x="894689" y="4962285"/>
              <a:ext cx="835485" cy="9233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5x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705CEA-967C-3C9A-1DFC-15CD30DA554D}"/>
                </a:ext>
              </a:extLst>
            </p:cNvPr>
            <p:cNvSpPr txBox="1"/>
            <p:nvPr/>
          </p:nvSpPr>
          <p:spPr>
            <a:xfrm>
              <a:off x="711603" y="1860834"/>
              <a:ext cx="1201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FF0000"/>
                  </a:solidFill>
                </a:rPr>
                <a:t>Roboter</a:t>
              </a:r>
            </a:p>
            <a:p>
              <a:pPr algn="ctr"/>
              <a:r>
                <a:rPr lang="de-DE" b="1" dirty="0">
                  <a:solidFill>
                    <a:srgbClr val="FF0000"/>
                  </a:solidFill>
                </a:rPr>
                <a:t>6,7%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19C9CC-B07E-7812-9095-E51326359DCF}"/>
              </a:ext>
            </a:extLst>
          </p:cNvPr>
          <p:cNvGrpSpPr/>
          <p:nvPr/>
        </p:nvGrpSpPr>
        <p:grpSpPr>
          <a:xfrm>
            <a:off x="2451111" y="1860834"/>
            <a:ext cx="1197688" cy="4024781"/>
            <a:chOff x="2101531" y="1860834"/>
            <a:chExt cx="1197688" cy="4024781"/>
          </a:xfrm>
        </p:grpSpPr>
        <p:sp>
          <p:nvSpPr>
            <p:cNvPr id="13" name="Pfeil: nach unten 12">
              <a:extLst>
                <a:ext uri="{FF2B5EF4-FFF2-40B4-BE49-F238E27FC236}">
                  <a16:creationId xmlns:a16="http://schemas.microsoft.com/office/drawing/2014/main" id="{F6D9B4CB-E64A-5549-107F-31D562D55D67}"/>
                </a:ext>
              </a:extLst>
            </p:cNvPr>
            <p:cNvSpPr/>
            <p:nvPr/>
          </p:nvSpPr>
          <p:spPr>
            <a:xfrm>
              <a:off x="2540598" y="3562440"/>
              <a:ext cx="344244" cy="1311080"/>
            </a:xfrm>
            <a:prstGeom prst="down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9D538EF-238B-937B-745C-A1E2DD0CF70B}"/>
                </a:ext>
              </a:extLst>
            </p:cNvPr>
            <p:cNvSpPr/>
            <p:nvPr/>
          </p:nvSpPr>
          <p:spPr>
            <a:xfrm>
              <a:off x="2294976" y="4962285"/>
              <a:ext cx="835485" cy="92333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C5CBD6A-C47E-5B0B-26B1-75E9E3252034}"/>
                </a:ext>
              </a:extLst>
            </p:cNvPr>
            <p:cNvSpPr txBox="1"/>
            <p:nvPr/>
          </p:nvSpPr>
          <p:spPr>
            <a:xfrm>
              <a:off x="2101531" y="1860834"/>
              <a:ext cx="1186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6"/>
                  </a:solidFill>
                </a:rPr>
                <a:t>Fauna</a:t>
              </a:r>
            </a:p>
            <a:p>
              <a:pPr algn="ctr"/>
              <a:r>
                <a:rPr lang="de-DE" b="1" dirty="0">
                  <a:solidFill>
                    <a:schemeClr val="accent6"/>
                  </a:solidFill>
                </a:rPr>
                <a:t>15%</a:t>
              </a:r>
            </a:p>
          </p:txBody>
        </p:sp>
        <p:pic>
          <p:nvPicPr>
            <p:cNvPr id="17" name="Grafik 16" descr="Ein Bild, das Riff, Meeresgrund enthält.&#10;&#10;Automatisch generierte Beschreibung">
              <a:extLst>
                <a:ext uri="{FF2B5EF4-FFF2-40B4-BE49-F238E27FC236}">
                  <a16:creationId xmlns:a16="http://schemas.microsoft.com/office/drawing/2014/main" id="{BA66F4EB-9075-C42C-6B83-C34629E9B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7"/>
            <a:stretch/>
          </p:blipFill>
          <p:spPr>
            <a:xfrm>
              <a:off x="2101531" y="2653656"/>
              <a:ext cx="1197688" cy="831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BA89C70-8072-0F69-7C83-3FA51EE74206}"/>
              </a:ext>
            </a:extLst>
          </p:cNvPr>
          <p:cNvGrpSpPr/>
          <p:nvPr/>
        </p:nvGrpSpPr>
        <p:grpSpPr>
          <a:xfrm>
            <a:off x="3990841" y="1869681"/>
            <a:ext cx="1197687" cy="4015934"/>
            <a:chOff x="3288050" y="1869681"/>
            <a:chExt cx="1197687" cy="4015934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5E6C9318-52A5-2FD9-5CFC-043AB18AA12D}"/>
                </a:ext>
              </a:extLst>
            </p:cNvPr>
            <p:cNvSpPr/>
            <p:nvPr/>
          </p:nvSpPr>
          <p:spPr>
            <a:xfrm>
              <a:off x="3711388" y="3562440"/>
              <a:ext cx="344244" cy="1311080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02E98C-4BF0-637A-8513-8CEFFA9D50F7}"/>
                </a:ext>
              </a:extLst>
            </p:cNvPr>
            <p:cNvSpPr/>
            <p:nvPr/>
          </p:nvSpPr>
          <p:spPr>
            <a:xfrm>
              <a:off x="3461200" y="4962285"/>
              <a:ext cx="835485" cy="92333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3x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966F99E-F09C-B775-499E-655D0E7DAB24}"/>
                </a:ext>
              </a:extLst>
            </p:cNvPr>
            <p:cNvSpPr txBox="1"/>
            <p:nvPr/>
          </p:nvSpPr>
          <p:spPr>
            <a:xfrm>
              <a:off x="3288050" y="1869681"/>
              <a:ext cx="1197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00B0F0"/>
                  </a:solidFill>
                </a:rPr>
                <a:t>Ruins</a:t>
              </a:r>
            </a:p>
            <a:p>
              <a:pPr algn="ctr"/>
              <a:r>
                <a:rPr lang="de-DE" b="1" dirty="0">
                  <a:solidFill>
                    <a:srgbClr val="00B0F0"/>
                  </a:solidFill>
                </a:rPr>
                <a:t>15%</a:t>
              </a: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C80DFE5-F8CE-DA3C-D94B-401169BA2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846"/>
            <a:stretch/>
          </p:blipFill>
          <p:spPr>
            <a:xfrm>
              <a:off x="3288051" y="2649560"/>
              <a:ext cx="1197686" cy="827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EE4094C-0710-5BE2-FF73-52417FC73FBD}"/>
              </a:ext>
            </a:extLst>
          </p:cNvPr>
          <p:cNvGrpSpPr/>
          <p:nvPr/>
        </p:nvGrpSpPr>
        <p:grpSpPr>
          <a:xfrm>
            <a:off x="5530917" y="1855175"/>
            <a:ext cx="1197686" cy="4030440"/>
            <a:chOff x="4608842" y="1855175"/>
            <a:chExt cx="1197686" cy="4030440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C9070A9-9F29-AB8B-50F8-0DEE377769B8}"/>
                </a:ext>
              </a:extLst>
            </p:cNvPr>
            <p:cNvSpPr/>
            <p:nvPr/>
          </p:nvSpPr>
          <p:spPr>
            <a:xfrm>
              <a:off x="5035564" y="3562440"/>
              <a:ext cx="344244" cy="131108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79E1E7F-0F68-4260-5F68-889B3AA4E81C}"/>
                </a:ext>
              </a:extLst>
            </p:cNvPr>
            <p:cNvSpPr/>
            <p:nvPr/>
          </p:nvSpPr>
          <p:spPr>
            <a:xfrm>
              <a:off x="4789943" y="4962285"/>
              <a:ext cx="835485" cy="92333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D010C20-5FBE-3E97-60E7-4EA743834E45}"/>
                </a:ext>
              </a:extLst>
            </p:cNvPr>
            <p:cNvSpPr txBox="1"/>
            <p:nvPr/>
          </p:nvSpPr>
          <p:spPr>
            <a:xfrm>
              <a:off x="4608842" y="1855175"/>
              <a:ext cx="1197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rgbClr val="0070C0"/>
                  </a:solidFill>
                </a:rPr>
                <a:t>Humans</a:t>
              </a:r>
              <a:endParaRPr lang="de-DE" b="1" dirty="0">
                <a:solidFill>
                  <a:srgbClr val="0070C0"/>
                </a:solidFill>
              </a:endParaRPr>
            </a:p>
            <a:p>
              <a:pPr algn="ctr"/>
              <a:r>
                <a:rPr lang="de-DE" b="1" dirty="0">
                  <a:solidFill>
                    <a:srgbClr val="0070C0"/>
                  </a:solidFill>
                </a:rPr>
                <a:t>15%</a:t>
              </a:r>
            </a:p>
          </p:txBody>
        </p:sp>
        <p:pic>
          <p:nvPicPr>
            <p:cNvPr id="27" name="Grafik 26" descr="Ein Bild, das Wassersport, schwimmend, draußen, Sport enthält.&#10;&#10;Automatisch generierte Beschreibung">
              <a:extLst>
                <a:ext uri="{FF2B5EF4-FFF2-40B4-BE49-F238E27FC236}">
                  <a16:creationId xmlns:a16="http://schemas.microsoft.com/office/drawing/2014/main" id="{651233B9-D8FD-C384-CB56-8F7C75C2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37"/>
            <a:stretch/>
          </p:blipFill>
          <p:spPr>
            <a:xfrm>
              <a:off x="4608842" y="2645890"/>
              <a:ext cx="1197686" cy="831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87395525-BBD5-046A-3F79-853B7859D587}"/>
              </a:ext>
            </a:extLst>
          </p:cNvPr>
          <p:cNvSpPr/>
          <p:nvPr/>
        </p:nvSpPr>
        <p:spPr>
          <a:xfrm>
            <a:off x="7518642" y="3557651"/>
            <a:ext cx="344244" cy="131108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6A308E7-1A2D-B021-EEA4-592B4A611DEF}"/>
              </a:ext>
            </a:extLst>
          </p:cNvPr>
          <p:cNvSpPr/>
          <p:nvPr/>
        </p:nvSpPr>
        <p:spPr>
          <a:xfrm>
            <a:off x="7273022" y="4962285"/>
            <a:ext cx="835485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2E0F586-DA1C-3DF6-787C-E3FCF0156CDF}"/>
              </a:ext>
            </a:extLst>
          </p:cNvPr>
          <p:cNvSpPr txBox="1"/>
          <p:nvPr/>
        </p:nvSpPr>
        <p:spPr>
          <a:xfrm>
            <a:off x="7091921" y="1855175"/>
            <a:ext cx="11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Steine</a:t>
            </a:r>
          </a:p>
          <a:p>
            <a:pPr algn="ctr"/>
            <a:r>
              <a:rPr lang="de-DE" b="1" dirty="0"/>
              <a:t>15%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827B8C1-E635-A3F8-3745-8282379A54E0}"/>
              </a:ext>
            </a:extLst>
          </p:cNvPr>
          <p:cNvSpPr txBox="1"/>
          <p:nvPr/>
        </p:nvSpPr>
        <p:spPr>
          <a:xfrm>
            <a:off x="7737708" y="5979169"/>
            <a:ext cx="982869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16 - 20</a:t>
            </a:r>
          </a:p>
        </p:txBody>
      </p:sp>
    </p:spTree>
    <p:extLst>
      <p:ext uri="{BB962C8B-B14F-4D97-AF65-F5344CB8AC3E}">
        <p14:creationId xmlns:p14="http://schemas.microsoft.com/office/powerpoint/2010/main" val="275659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51191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6397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Implementierung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197916"/>
            <a:ext cx="6306390" cy="37283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PID-Net S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Gewichtung des CE-Loss </a:t>
            </a:r>
            <a:r>
              <a:rPr lang="de-DE" sz="2000" dirty="0">
                <a:sym typeface="Wingdings" pitchFamily="2" charset="2"/>
              </a:rPr>
              <a:t>zum Ausgleich der Imbalance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Batchsize: 16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Nvidia RTX 3090</a:t>
            </a:r>
          </a:p>
        </p:txBody>
      </p:sp>
    </p:spTree>
    <p:extLst>
      <p:ext uri="{BB962C8B-B14F-4D97-AF65-F5344CB8AC3E}">
        <p14:creationId xmlns:p14="http://schemas.microsoft.com/office/powerpoint/2010/main" val="16258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4C79286-9F37-8683-C1D1-34277FC9C396}"/>
              </a:ext>
            </a:extLst>
          </p:cNvPr>
          <p:cNvSpPr txBox="1"/>
          <p:nvPr/>
        </p:nvSpPr>
        <p:spPr>
          <a:xfrm>
            <a:off x="2038280" y="5587609"/>
            <a:ext cx="5066344" cy="430888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2200" b="1" dirty="0">
                <a:sym typeface="Wingdings" pitchFamily="2" charset="2"/>
              </a:rPr>
              <a:t>Vorhersagezeit vs. Vorhersagegenauigkeit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758250" y="5070360"/>
            <a:ext cx="825311" cy="294576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20FF3B-B56B-30F5-8F85-BDC715F0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2" b="52966"/>
          <a:stretch/>
        </p:blipFill>
        <p:spPr>
          <a:xfrm>
            <a:off x="1384654" y="1393688"/>
            <a:ext cx="6373596" cy="3971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A03051-AFD1-E1A1-65BC-B7BF9BEC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</a:blip>
          <a:srcRect l="50426" b="52931"/>
          <a:stretch/>
        </p:blipFill>
        <p:spPr>
          <a:xfrm>
            <a:off x="1384654" y="1393688"/>
            <a:ext cx="6374692" cy="39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Metriken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438400"/>
            <a:ext cx="6306390" cy="30831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Mean </a:t>
            </a:r>
            <a:r>
              <a:rPr lang="de-DE" sz="2000" dirty="0" err="1"/>
              <a:t>Intersection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Union (</a:t>
            </a:r>
            <a:r>
              <a:rPr lang="de-DE" sz="2000" dirty="0" err="1"/>
              <a:t>mIoU</a:t>
            </a:r>
            <a:r>
              <a:rPr lang="de-DE" sz="2000" dirty="0"/>
              <a:t>)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Vorhersagezeit für ein Frame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Echtzeitfähigkeit</a:t>
            </a:r>
          </a:p>
        </p:txBody>
      </p:sp>
    </p:spTree>
    <p:extLst>
      <p:ext uri="{BB962C8B-B14F-4D97-AF65-F5344CB8AC3E}">
        <p14:creationId xmlns:p14="http://schemas.microsoft.com/office/powerpoint/2010/main" val="10867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92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Benchmark  –  </a:t>
            </a:r>
            <a:r>
              <a:rPr lang="de-DE" sz="2000" b="1" dirty="0" err="1">
                <a:solidFill>
                  <a:srgbClr val="80BA25"/>
                </a:solidFill>
              </a:rPr>
              <a:t>Cityscapes</a:t>
            </a:r>
            <a:endParaRPr lang="de-DE" sz="2000" b="1" dirty="0">
              <a:solidFill>
                <a:srgbClr val="80BA25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4FF671-FF74-6927-BA5A-47FBC588AFFA}"/>
              </a:ext>
            </a:extLst>
          </p:cNvPr>
          <p:cNvGrpSpPr/>
          <p:nvPr/>
        </p:nvGrpSpPr>
        <p:grpSpPr>
          <a:xfrm>
            <a:off x="1150053" y="1684363"/>
            <a:ext cx="6487845" cy="4289525"/>
            <a:chOff x="1139893" y="1785985"/>
            <a:chExt cx="6487845" cy="428952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F66D5CB-489A-341F-48A5-5361C050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350" y="1785985"/>
              <a:ext cx="5952388" cy="385838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ACD0DA-28EC-33EB-2322-C06D54E917A0}"/>
                </a:ext>
              </a:extLst>
            </p:cNvPr>
            <p:cNvSpPr txBox="1"/>
            <p:nvPr/>
          </p:nvSpPr>
          <p:spPr>
            <a:xfrm rot="16200000">
              <a:off x="110018" y="3515124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err="1"/>
                <a:t>mIoU</a:t>
              </a:r>
              <a:r>
                <a:rPr lang="de-DE" sz="2000" dirty="0"/>
                <a:t> in %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D65622-4087-51ED-785A-B9DF1C58B0DA}"/>
                </a:ext>
              </a:extLst>
            </p:cNvPr>
            <p:cNvSpPr txBox="1"/>
            <p:nvPr/>
          </p:nvSpPr>
          <p:spPr>
            <a:xfrm>
              <a:off x="2608237" y="5675400"/>
              <a:ext cx="408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Vorhersagegeschwindigkeit in </a:t>
              </a:r>
              <a:r>
                <a:rPr lang="de-DE" sz="2000" dirty="0" err="1"/>
                <a:t>Fps</a:t>
              </a:r>
              <a:endParaRPr lang="de-DE" sz="2000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B6E3AEA-E957-EF03-DFE7-B89C9122263B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21</a:t>
            </a:r>
          </a:p>
        </p:txBody>
      </p:sp>
    </p:spTree>
    <p:extLst>
      <p:ext uri="{BB962C8B-B14F-4D97-AF65-F5344CB8AC3E}">
        <p14:creationId xmlns:p14="http://schemas.microsoft.com/office/powerpoint/2010/main" val="173207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/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Vorhersagegeschwindigkeit:  			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91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𝐹𝑝𝑠</m:t>
                    </m:r>
                  </m:oMath>
                </a14:m>
                <a:r>
                  <a:rPr lang="de-DE" sz="2000" dirty="0"/>
                  <a:t> 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10 Epochen Training:  	9%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20 Epochen Training:  	12%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30 Epochen Training:  	21%</a:t>
                </a:r>
              </a:p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40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35%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Trainingsergebnisse +8% über Testergebnisse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blipFill>
                <a:blip r:embed="rId2"/>
                <a:stretch>
                  <a:fillRect l="-2030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</p:spTree>
    <p:extLst>
      <p:ext uri="{BB962C8B-B14F-4D97-AF65-F5344CB8AC3E}">
        <p14:creationId xmlns:p14="http://schemas.microsoft.com/office/powerpoint/2010/main" val="341166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D0451C6-FE37-E446-F38A-272534B40236}"/>
              </a:ext>
            </a:extLst>
          </p:cNvPr>
          <p:cNvGrpSpPr/>
          <p:nvPr/>
        </p:nvGrpSpPr>
        <p:grpSpPr>
          <a:xfrm>
            <a:off x="597517" y="1275381"/>
            <a:ext cx="7948966" cy="5023132"/>
            <a:chOff x="663741" y="1275381"/>
            <a:chExt cx="7948966" cy="502313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4CE8560-C806-CF15-4565-F88AD036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5" t="1059" b="1"/>
            <a:stretch/>
          </p:blipFill>
          <p:spPr>
            <a:xfrm>
              <a:off x="663741" y="1286814"/>
              <a:ext cx="2445073" cy="230544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7645F42-3F94-3D6A-1D20-5BB0A0B8F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2" b="1023"/>
            <a:stretch/>
          </p:blipFill>
          <p:spPr>
            <a:xfrm>
              <a:off x="663741" y="3735232"/>
              <a:ext cx="2445073" cy="228476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275E692-F8E7-408F-D671-69AE935A2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810"/>
            <a:stretch/>
          </p:blipFill>
          <p:spPr>
            <a:xfrm>
              <a:off x="3410199" y="3735232"/>
              <a:ext cx="2445073" cy="230769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EC9A3CB-207F-AFE7-2A8A-148C2B029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6"/>
            <a:stretch/>
          </p:blipFill>
          <p:spPr>
            <a:xfrm>
              <a:off x="3410199" y="1275381"/>
              <a:ext cx="2445073" cy="232830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C8F601D-21BB-ACFE-0E81-088E0DA9C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93" b="1079"/>
            <a:stretch/>
          </p:blipFill>
          <p:spPr>
            <a:xfrm>
              <a:off x="6149720" y="3735232"/>
              <a:ext cx="2462987" cy="2298596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9D906D-0DC3-092F-FE48-AA9C208C0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6" t="784"/>
            <a:stretch/>
          </p:blipFill>
          <p:spPr>
            <a:xfrm>
              <a:off x="6156657" y="1291324"/>
              <a:ext cx="2445072" cy="230415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E1C2DE2-9760-0287-8101-A2629AE634CD}"/>
                </a:ext>
              </a:extLst>
            </p:cNvPr>
            <p:cNvSpPr txBox="1"/>
            <p:nvPr/>
          </p:nvSpPr>
          <p:spPr>
            <a:xfrm>
              <a:off x="7649492" y="6042930"/>
              <a:ext cx="963215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22 - 27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356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4B1987-39F8-6C27-A32B-47EC4DE64CFE}"/>
              </a:ext>
            </a:extLst>
          </p:cNvPr>
          <p:cNvSpPr txBox="1"/>
          <p:nvPr/>
        </p:nvSpPr>
        <p:spPr>
          <a:xfrm>
            <a:off x="1151050" y="1795245"/>
            <a:ext cx="6872604" cy="1186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 err="1"/>
              <a:t>Overfitting</a:t>
            </a:r>
            <a:r>
              <a:rPr lang="de-DE" sz="2000" dirty="0"/>
              <a:t> auf Klassen  </a:t>
            </a:r>
            <a:r>
              <a:rPr lang="de-DE" sz="2000" dirty="0">
                <a:sym typeface="Wingdings" pitchFamily="2" charset="2"/>
              </a:rPr>
              <a:t>  Bis zu 40% </a:t>
            </a:r>
            <a:r>
              <a:rPr lang="de-DE" sz="2000" dirty="0" err="1">
                <a:sym typeface="Wingdings" pitchFamily="2" charset="2"/>
              </a:rPr>
              <a:t>mIoU</a:t>
            </a:r>
            <a:endParaRPr lang="de-DE" sz="2000" dirty="0">
              <a:sym typeface="Wingdings" pitchFamily="2" charset="2"/>
            </a:endParaRP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Pauschal nur Hintergrund vorhersagen</a:t>
            </a:r>
            <a:endParaRPr lang="de-DE" sz="20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F399A9-98E4-B945-C67D-D13B99B7D407}"/>
              </a:ext>
            </a:extLst>
          </p:cNvPr>
          <p:cNvGrpSpPr/>
          <p:nvPr/>
        </p:nvGrpSpPr>
        <p:grpSpPr>
          <a:xfrm>
            <a:off x="481803" y="3187113"/>
            <a:ext cx="8180393" cy="2457260"/>
            <a:chOff x="430823" y="3187113"/>
            <a:chExt cx="8180393" cy="245726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B25E5A5-D45D-AF73-192E-8C31D06A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823" y="3253080"/>
              <a:ext cx="2517730" cy="235281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312B22A-EBEB-FF28-B702-BEE5DDC4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0558" y="3214599"/>
              <a:ext cx="2660658" cy="2429774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93E450F5-A7A2-6760-5687-1D943753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2210" y="3187113"/>
              <a:ext cx="2594691" cy="2418780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FE7B6633-1D47-5101-4177-CCF627CE2B43}"/>
              </a:ext>
            </a:extLst>
          </p:cNvPr>
          <p:cNvSpPr txBox="1"/>
          <p:nvPr/>
        </p:nvSpPr>
        <p:spPr>
          <a:xfrm>
            <a:off x="7684019" y="5744778"/>
            <a:ext cx="963215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28 - 31</a:t>
            </a:r>
          </a:p>
        </p:txBody>
      </p:sp>
    </p:spTree>
    <p:extLst>
      <p:ext uri="{BB962C8B-B14F-4D97-AF65-F5344CB8AC3E}">
        <p14:creationId xmlns:p14="http://schemas.microsoft.com/office/powerpoint/2010/main" val="2953793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320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Echtzeit-Fähigkeitstest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578BE-AEE9-9391-4F2A-9BC4BB1AC63C}"/>
              </a:ext>
            </a:extLst>
          </p:cNvPr>
          <p:cNvSpPr/>
          <p:nvPr/>
        </p:nvSpPr>
        <p:spPr>
          <a:xfrm>
            <a:off x="731025" y="1779373"/>
            <a:ext cx="7681950" cy="4283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8369C-E8A0-539D-92D1-A8BD459C98E7}"/>
              </a:ext>
            </a:extLst>
          </p:cNvPr>
          <p:cNvSpPr txBox="1"/>
          <p:nvPr/>
        </p:nvSpPr>
        <p:spPr>
          <a:xfrm>
            <a:off x="7757075" y="6087763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32</a:t>
            </a:r>
          </a:p>
        </p:txBody>
      </p:sp>
    </p:spTree>
    <p:extLst>
      <p:ext uri="{BB962C8B-B14F-4D97-AF65-F5344CB8AC3E}">
        <p14:creationId xmlns:p14="http://schemas.microsoft.com/office/powerpoint/2010/main" val="1803840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54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05301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382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Hong, </a:t>
            </a:r>
            <a:r>
              <a:rPr lang="de-DE" sz="1600" dirty="0" err="1"/>
              <a:t>Yuanduo</a:t>
            </a:r>
            <a:r>
              <a:rPr lang="de-DE" sz="1600" dirty="0"/>
              <a:t>: Deep Dual-resolution Networks </a:t>
            </a:r>
            <a:r>
              <a:rPr lang="de-DE" sz="1600" dirty="0" err="1"/>
              <a:t>for</a:t>
            </a:r>
            <a:r>
              <a:rPr lang="de-DE" sz="1600" dirty="0"/>
              <a:t> Real-time and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Road Scenes, </a:t>
            </a:r>
            <a:r>
              <a:rPr lang="de-DE" sz="1600" dirty="0" err="1"/>
              <a:t>arxiv.org</a:t>
            </a:r>
            <a:r>
              <a:rPr lang="de-DE" sz="1600" dirty="0"/>
              <a:t> (Hrsg.), 01. September 2021, https://</a:t>
            </a:r>
            <a:r>
              <a:rPr lang="de-DE" sz="1600" dirty="0" err="1"/>
              <a:t>arxiv.org</a:t>
            </a:r>
            <a:r>
              <a:rPr lang="de-DE" sz="1600" dirty="0"/>
              <a:t>/ </a:t>
            </a:r>
            <a:r>
              <a:rPr lang="de-DE" sz="1600" dirty="0" err="1"/>
              <a:t>pdf</a:t>
            </a:r>
            <a:r>
              <a:rPr lang="de-DE" sz="1600" dirty="0"/>
              <a:t>/2101.06085.pdf, abgerufen am 20.01.2023.</a:t>
            </a:r>
          </a:p>
        </p:txBody>
      </p:sp>
    </p:spTree>
    <p:extLst>
      <p:ext uri="{BB962C8B-B14F-4D97-AF65-F5344CB8AC3E}">
        <p14:creationId xmlns:p14="http://schemas.microsoft.com/office/powerpoint/2010/main" val="165550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289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/>
              <a:t>Schumacher, W.: Grundlagen der Regelungstechnik, Technische Universität Braunschweig – Institut für Regelungstechnik (Hrsg.), 03. Januar 2022, https://</a:t>
            </a:r>
            <a:r>
              <a:rPr lang="de-DE" sz="1600" dirty="0" err="1"/>
              <a:t>srv.ifr.ing.tu-bs.de</a:t>
            </a:r>
            <a:r>
              <a:rPr lang="de-DE" sz="1600" dirty="0"/>
              <a:t>/</a:t>
            </a:r>
            <a:r>
              <a:rPr lang="de-DE" sz="1600" dirty="0" err="1"/>
              <a:t>static</a:t>
            </a:r>
            <a:r>
              <a:rPr lang="de-DE" sz="1600" dirty="0"/>
              <a:t>/ </a:t>
            </a:r>
            <a:r>
              <a:rPr lang="de-DE" sz="1600" dirty="0" err="1"/>
              <a:t>files</a:t>
            </a:r>
            <a:r>
              <a:rPr lang="de-DE" sz="1600" dirty="0"/>
              <a:t>/lehre/</a:t>
            </a:r>
            <a:r>
              <a:rPr lang="de-DE" sz="1600" dirty="0" err="1"/>
              <a:t>vorlesungen</a:t>
            </a:r>
            <a:r>
              <a:rPr lang="de-DE" sz="1600" dirty="0"/>
              <a:t>/</a:t>
            </a:r>
            <a:r>
              <a:rPr lang="de-DE" sz="1600" dirty="0" err="1"/>
              <a:t>gdr</a:t>
            </a:r>
            <a:r>
              <a:rPr lang="de-DE" sz="1600" dirty="0"/>
              <a:t>/</a:t>
            </a:r>
            <a:r>
              <a:rPr lang="de-DE" sz="1600" dirty="0" err="1"/>
              <a:t>Skript_GdR.pdf</a:t>
            </a:r>
            <a:r>
              <a:rPr lang="de-DE" sz="1600" dirty="0"/>
              <a:t>, abgerufen am 19.01.2023.</a:t>
            </a:r>
          </a:p>
        </p:txBody>
      </p:sp>
    </p:spTree>
    <p:extLst>
      <p:ext uri="{BB962C8B-B14F-4D97-AF65-F5344CB8AC3E}">
        <p14:creationId xmlns:p14="http://schemas.microsoft.com/office/powerpoint/2010/main" val="369710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89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13.01.2023, S. 73f.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O. V.: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PID Controller And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Works?, </a:t>
            </a:r>
            <a:r>
              <a:rPr lang="de-DE" sz="1600" dirty="0" err="1"/>
              <a:t>plcenergy.com</a:t>
            </a:r>
            <a:r>
              <a:rPr lang="de-DE" sz="1600" dirty="0"/>
              <a:t> (Hrsg.), 16. Januar 2021, https://</a:t>
            </a:r>
            <a:r>
              <a:rPr lang="de-DE" sz="1600" dirty="0" err="1"/>
              <a:t>plcynergy.com</a:t>
            </a:r>
            <a:r>
              <a:rPr lang="de-DE" sz="1600" dirty="0"/>
              <a:t>/</a:t>
            </a:r>
            <a:r>
              <a:rPr lang="de-DE" sz="1600" dirty="0" err="1"/>
              <a:t>pid</a:t>
            </a:r>
            <a:r>
              <a:rPr lang="de-DE" sz="1600" dirty="0"/>
              <a:t>-controller/,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Eigene Abbildung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6999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5492" y="5501537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26FFC5-5D8A-8DA2-EF9C-A66262C14B40}"/>
              </a:ext>
            </a:extLst>
          </p:cNvPr>
          <p:cNvGrpSpPr/>
          <p:nvPr/>
        </p:nvGrpSpPr>
        <p:grpSpPr>
          <a:xfrm>
            <a:off x="1248508" y="1393304"/>
            <a:ext cx="6657792" cy="4612330"/>
            <a:chOff x="0" y="0"/>
            <a:chExt cx="7175500" cy="49748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220FF3B-B56B-30F5-8F85-BDC715F0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75500" cy="4711700"/>
            </a:xfrm>
            <a:prstGeom prst="rect">
              <a:avLst/>
            </a:prstGeom>
          </p:spPr>
        </p:pic>
        <p:sp>
          <p:nvSpPr>
            <p:cNvPr id="9" name="Textfeld 4">
              <a:extLst>
                <a:ext uri="{FF2B5EF4-FFF2-40B4-BE49-F238E27FC236}">
                  <a16:creationId xmlns:a16="http://schemas.microsoft.com/office/drawing/2014/main" id="{7DD04034-82AD-848B-9FEE-8C73AC9E5F89}"/>
                </a:ext>
              </a:extLst>
            </p:cNvPr>
            <p:cNvSpPr txBox="1"/>
            <p:nvPr/>
          </p:nvSpPr>
          <p:spPr>
            <a:xfrm>
              <a:off x="0" y="2229104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(A) Original Bild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feld 5">
              <a:extLst>
                <a:ext uri="{FF2B5EF4-FFF2-40B4-BE49-F238E27FC236}">
                  <a16:creationId xmlns:a16="http://schemas.microsoft.com/office/drawing/2014/main" id="{1C94D46B-C4CD-585F-8960-932A1F0DB70E}"/>
                </a:ext>
              </a:extLst>
            </p:cNvPr>
            <p:cNvSpPr txBox="1"/>
            <p:nvPr/>
          </p:nvSpPr>
          <p:spPr>
            <a:xfrm>
              <a:off x="3587750" y="2224251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(B) Semantische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feld 6">
              <a:extLst>
                <a:ext uri="{FF2B5EF4-FFF2-40B4-BE49-F238E27FC236}">
                  <a16:creationId xmlns:a16="http://schemas.microsoft.com/office/drawing/2014/main" id="{FAE57EC8-FBE7-3F31-1D16-64705037B0B6}"/>
                </a:ext>
              </a:extLst>
            </p:cNvPr>
            <p:cNvSpPr txBox="1"/>
            <p:nvPr/>
          </p:nvSpPr>
          <p:spPr>
            <a:xfrm>
              <a:off x="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(C) Instanz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2DC9A31D-B0E2-1FF9-96F0-BAFAFAADE71B}"/>
                </a:ext>
              </a:extLst>
            </p:cNvPr>
            <p:cNvSpPr txBox="1"/>
            <p:nvPr/>
          </p:nvSpPr>
          <p:spPr>
            <a:xfrm>
              <a:off x="358775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(D) Panoptische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3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50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5797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51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Goswami</a:t>
            </a:r>
            <a:r>
              <a:rPr lang="de-DE" sz="1600" dirty="0"/>
              <a:t>, </a:t>
            </a:r>
            <a:r>
              <a:rPr lang="de-DE" sz="1600" dirty="0" err="1"/>
              <a:t>Gashish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 (SUIM), </a:t>
            </a:r>
            <a:r>
              <a:rPr lang="de-DE" sz="1600" dirty="0" err="1"/>
              <a:t>kaggle.com</a:t>
            </a:r>
            <a:r>
              <a:rPr lang="de-DE" sz="1600" dirty="0"/>
              <a:t> (Hrsg.), https://</a:t>
            </a:r>
            <a:r>
              <a:rPr lang="de-DE" sz="1600" dirty="0" err="1"/>
              <a:t>www.kaggle.com</a:t>
            </a:r>
            <a:r>
              <a:rPr lang="de-DE" sz="1600" dirty="0"/>
              <a:t>/</a:t>
            </a:r>
            <a:r>
              <a:rPr lang="de-DE" sz="1600" dirty="0" err="1"/>
              <a:t>datasets</a:t>
            </a:r>
            <a:r>
              <a:rPr lang="de-DE" sz="1600" dirty="0"/>
              <a:t>/ashish2001/</a:t>
            </a:r>
            <a:r>
              <a:rPr lang="de-DE" sz="1600" dirty="0" err="1"/>
              <a:t>semantic</a:t>
            </a:r>
            <a:r>
              <a:rPr lang="de-DE" sz="1600" dirty="0"/>
              <a:t>-segmentation-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under-water-imagery-suim</a:t>
            </a:r>
            <a:r>
              <a:rPr lang="de-DE" sz="1600" dirty="0"/>
              <a:t>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21.01.2023, S. 2.</a:t>
            </a: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de-DE" sz="1600" dirty="0"/>
              <a:t>12. – 20. Eigene Abbildungen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21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1.</a:t>
            </a: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de-DE" sz="1600" dirty="0"/>
              <a:t>22. – 32. Eigene Abbildungen</a:t>
            </a:r>
          </a:p>
        </p:txBody>
      </p:sp>
    </p:spTree>
    <p:extLst>
      <p:ext uri="{BB962C8B-B14F-4D97-AF65-F5344CB8AC3E}">
        <p14:creationId xmlns:p14="http://schemas.microsoft.com/office/powerpoint/2010/main" val="12378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2505638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26268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 PID-Regler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8BB87BC-5F90-9FF9-0E97-EB3D38DEFEE7}"/>
              </a:ext>
            </a:extLst>
          </p:cNvPr>
          <p:cNvGrpSpPr/>
          <p:nvPr/>
        </p:nvGrpSpPr>
        <p:grpSpPr>
          <a:xfrm>
            <a:off x="830178" y="2266047"/>
            <a:ext cx="7628022" cy="3197606"/>
            <a:chOff x="830178" y="2266047"/>
            <a:chExt cx="7628022" cy="319760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0807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</a:t>
              </a:r>
            </a:p>
          </p:txBody>
        </p:sp>
        <p:pic>
          <p:nvPicPr>
            <p:cNvPr id="1026" name="Picture 2" descr="What Is A PID Controller And How It Works? - PLCynergy">
              <a:extLst>
                <a:ext uri="{FF2B5EF4-FFF2-40B4-BE49-F238E27FC236}">
                  <a16:creationId xmlns:a16="http://schemas.microsoft.com/office/drawing/2014/main" id="{F0166221-DA99-AF34-36EE-EBFEC66F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78" y="2266047"/>
              <a:ext cx="7249574" cy="232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2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3384512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347698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FC4DBA-E547-2DF5-9B14-A8E62D21347D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76895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3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7A909A9-A25E-FA40-1E6F-1CC8F73F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42232"/>
              <a:ext cx="7772400" cy="346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0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6" y="1213627"/>
            <a:ext cx="17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DAE30C-001E-D6B2-13EC-4C275A8E9B8A}"/>
              </a:ext>
            </a:extLst>
          </p:cNvPr>
          <p:cNvSpPr txBox="1"/>
          <p:nvPr/>
        </p:nvSpPr>
        <p:spPr>
          <a:xfrm>
            <a:off x="92423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Stamm der Architektur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Verbesserte Effektivität und Effizienz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Standard-Variante für Verarbeitung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Bottleneck-Variante für </a:t>
            </a:r>
            <a:r>
              <a:rPr lang="de-DE" sz="2000" dirty="0" err="1"/>
              <a:t>Upsampling</a:t>
            </a:r>
            <a:endParaRPr lang="de-DE" sz="2000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60AD873-813C-534E-5D53-AE1B129B3C04}"/>
              </a:ext>
            </a:extLst>
          </p:cNvPr>
          <p:cNvGrpSpPr/>
          <p:nvPr/>
        </p:nvGrpSpPr>
        <p:grpSpPr>
          <a:xfrm>
            <a:off x="5842538" y="1635667"/>
            <a:ext cx="2804696" cy="4257995"/>
            <a:chOff x="5842538" y="1635667"/>
            <a:chExt cx="2804696" cy="425799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1A2CE56-D39A-BBC8-7A23-DCD13CDB000A}"/>
                </a:ext>
              </a:extLst>
            </p:cNvPr>
            <p:cNvGrpSpPr/>
            <p:nvPr/>
          </p:nvGrpSpPr>
          <p:grpSpPr>
            <a:xfrm>
              <a:off x="5960391" y="1635667"/>
              <a:ext cx="2686843" cy="4257995"/>
              <a:chOff x="2231924" y="1966874"/>
              <a:chExt cx="1861013" cy="2949255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B0ECEB55-B92C-0777-1076-5A7581F3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892" t="6481" r="61327" b="8423"/>
              <a:stretch/>
            </p:blipFill>
            <p:spPr>
              <a:xfrm>
                <a:off x="2231924" y="1966874"/>
                <a:ext cx="1459642" cy="2949255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76CF01-A562-10BA-F6AE-10DC8FAD8163}"/>
                  </a:ext>
                </a:extLst>
              </p:cNvPr>
              <p:cNvSpPr txBox="1"/>
              <p:nvPr/>
            </p:nvSpPr>
            <p:spPr>
              <a:xfrm>
                <a:off x="3436469" y="4660546"/>
                <a:ext cx="656468" cy="187716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37" name="Ring 36">
              <a:extLst>
                <a:ext uri="{FF2B5EF4-FFF2-40B4-BE49-F238E27FC236}">
                  <a16:creationId xmlns:a16="http://schemas.microsoft.com/office/drawing/2014/main" id="{547802B0-05B7-094F-A546-EC2B01F81526}"/>
                </a:ext>
              </a:extLst>
            </p:cNvPr>
            <p:cNvSpPr/>
            <p:nvPr/>
          </p:nvSpPr>
          <p:spPr>
            <a:xfrm>
              <a:off x="5842538" y="3081270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Ring 37">
              <a:extLst>
                <a:ext uri="{FF2B5EF4-FFF2-40B4-BE49-F238E27FC236}">
                  <a16:creationId xmlns:a16="http://schemas.microsoft.com/office/drawing/2014/main" id="{772112F8-1C02-09A5-191B-AAEB104B7242}"/>
                </a:ext>
              </a:extLst>
            </p:cNvPr>
            <p:cNvSpPr/>
            <p:nvPr/>
          </p:nvSpPr>
          <p:spPr>
            <a:xfrm>
              <a:off x="6697256" y="4428891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Ring 38">
              <a:extLst>
                <a:ext uri="{FF2B5EF4-FFF2-40B4-BE49-F238E27FC236}">
                  <a16:creationId xmlns:a16="http://schemas.microsoft.com/office/drawing/2014/main" id="{45D89A74-ABF2-73C9-1F40-0D4FB180F9C2}"/>
                </a:ext>
              </a:extLst>
            </p:cNvPr>
            <p:cNvSpPr/>
            <p:nvPr/>
          </p:nvSpPr>
          <p:spPr>
            <a:xfrm>
              <a:off x="6697256" y="1837203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0" name="Ring 39">
              <a:extLst>
                <a:ext uri="{FF2B5EF4-FFF2-40B4-BE49-F238E27FC236}">
                  <a16:creationId xmlns:a16="http://schemas.microsoft.com/office/drawing/2014/main" id="{A6D5EB64-1908-27E0-DA93-299AD133F858}"/>
                </a:ext>
              </a:extLst>
            </p:cNvPr>
            <p:cNvSpPr/>
            <p:nvPr/>
          </p:nvSpPr>
          <p:spPr>
            <a:xfrm>
              <a:off x="7089217" y="3203990"/>
              <a:ext cx="943274" cy="112691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8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1759</Words>
  <Application>Microsoft Macintosh PowerPoint</Application>
  <PresentationFormat>Bildschirmpräsentation (4:3)</PresentationFormat>
  <Paragraphs>330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Systemschrift Normal</vt:lpstr>
      <vt:lpstr>Times New Roman</vt:lpstr>
      <vt:lpstr>Office</vt:lpstr>
      <vt:lpstr>Semantische Segmentierung von Unterwasserbilddaten in Echtzeit</vt:lpstr>
      <vt:lpstr>Inhaltsverzeichnis</vt:lpstr>
      <vt:lpstr>1.  Problemstellung</vt:lpstr>
      <vt:lpstr>1.  Problemstellung</vt:lpstr>
      <vt:lpstr>Inhaltsverzeichnis</vt:lpstr>
      <vt:lpstr>2.  PID-Regler</vt:lpstr>
      <vt:lpstr>Inhaltsverzeichnis</vt:lpstr>
      <vt:lpstr>3.  PID-Net</vt:lpstr>
      <vt:lpstr>3.  PID-Net</vt:lpstr>
      <vt:lpstr>3.  PID-Net</vt:lpstr>
      <vt:lpstr>3.  PID-Net</vt:lpstr>
      <vt:lpstr>PID-Net</vt:lpstr>
      <vt:lpstr>3.  PID-Net</vt:lpstr>
      <vt:lpstr>3.  PID-Net</vt:lpstr>
      <vt:lpstr>3.  PID-Net</vt:lpstr>
      <vt:lpstr>3.  PID-Net</vt:lpstr>
      <vt:lpstr>PID-Net  –  Bag-Komponente</vt:lpstr>
      <vt:lpstr>3.  PID-Net</vt:lpstr>
      <vt:lpstr>PID-Net  –  Bag-Komponente</vt:lpstr>
      <vt:lpstr>PID-Net  –  Bag-Komponente</vt:lpstr>
      <vt:lpstr>PID-Net  –  Bag-Komponente</vt:lpstr>
      <vt:lpstr>Inhaltsverzeichnis</vt:lpstr>
      <vt:lpstr>4.  SUIM-Datensatz</vt:lpstr>
      <vt:lpstr>4.  SUIM-Datensatz</vt:lpstr>
      <vt:lpstr>4.  SUIM-Datensatz</vt:lpstr>
      <vt:lpstr>4.  SUIM-Datensatz</vt:lpstr>
      <vt:lpstr>4.  SUIM-Datensatz</vt:lpstr>
      <vt:lpstr>Inhaltsverzeichnis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Vielen Dank für Eure Aufmerksamkeit!</vt:lpstr>
      <vt:lpstr>Inhaltliche Quellen</vt:lpstr>
      <vt:lpstr>Inhaltliche Quellen</vt:lpstr>
      <vt:lpstr>Bildquellen</vt:lpstr>
      <vt:lpstr>Bildquellen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Schwickert</dc:creator>
  <cp:lastModifiedBy>Fabian Schwickert</cp:lastModifiedBy>
  <cp:revision>234</cp:revision>
  <dcterms:created xsi:type="dcterms:W3CDTF">2022-10-19T15:20:42Z</dcterms:created>
  <dcterms:modified xsi:type="dcterms:W3CDTF">2023-01-22T22:03:52Z</dcterms:modified>
</cp:coreProperties>
</file>